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Mukta Bold" panose="020B0604020202020204" charset="0"/>
      <p:regular r:id="rId12"/>
    </p:embeddedFont>
    <p:embeddedFont>
      <p:font typeface="Mukta Light" panose="020B0604020202020204" charset="0"/>
      <p:regular r:id="rId13"/>
    </p:embeddedFont>
    <p:embeddedFont>
      <p:font typeface="Prompt Light" panose="00000400000000000000" pitchFamily="2" charset="-34"/>
      <p:regular r:id="rId14"/>
      <p:italic r:id="rId15"/>
    </p:embeddedFont>
    <p:embeddedFont>
      <p:font typeface="Prompt Medium" panose="00000600000000000000" pitchFamily="2" charset="-3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8" d="100"/>
          <a:sy n="48" d="100"/>
        </p:scale>
        <p:origin x="420" y="5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40AE5B-9B6B-CEE3-D2F3-AF83485F773E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10134600"/>
            <a:ext cx="15430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Confidential – Oracle Internal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8.png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938046" y="4000500"/>
            <a:ext cx="9269909" cy="1794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99"/>
              </a:lnSpc>
            </a:pPr>
            <a:r>
              <a:rPr lang="en-US" sz="12900" b="1" dirty="0" err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AptoSaver</a:t>
            </a:r>
            <a:endParaRPr lang="en-US" sz="10749" b="1" dirty="0">
              <a:solidFill>
                <a:srgbClr val="C6BFEE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938045" y="5691737"/>
            <a:ext cx="9269909" cy="452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i="1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Crypto Fixed Deposit with 10%+ Yield &amp; Lottery on Aptos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38045" y="6157680"/>
            <a:ext cx="9269909" cy="466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Bridging Web2 users into DeFi through familiar savings products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033E6817-9720-53D0-F512-78A49DF95A8B}"/>
              </a:ext>
            </a:extLst>
          </p:cNvPr>
          <p:cNvSpPr txBox="1"/>
          <p:nvPr/>
        </p:nvSpPr>
        <p:spPr>
          <a:xfrm>
            <a:off x="7938044" y="8115300"/>
            <a:ext cx="9269909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by</a:t>
            </a:r>
            <a:endParaRPr lang="en-US" sz="2800" dirty="0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ctr">
              <a:lnSpc>
                <a:spcPts val="3875"/>
              </a:lnSpc>
            </a:pPr>
            <a:r>
              <a:rPr lang="en-US" sz="28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Team </a:t>
            </a:r>
            <a:r>
              <a:rPr lang="en-US" sz="2800" dirty="0" err="1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Dackers</a:t>
            </a:r>
            <a:endParaRPr lang="en-US" sz="2800" dirty="0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80046" y="1797100"/>
            <a:ext cx="92794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DeFi Adoption Barriers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70521" y="3136255"/>
            <a:ext cx="4499670" cy="2769394"/>
            <a:chOff x="0" y="0"/>
            <a:chExt cx="5999560" cy="3692525"/>
          </a:xfrm>
        </p:grpSpPr>
        <p:sp>
          <p:nvSpPr>
            <p:cNvPr id="10" name="Freeform 10"/>
            <p:cNvSpPr/>
            <p:nvPr/>
          </p:nvSpPr>
          <p:spPr>
            <a:xfrm>
              <a:off x="12700" y="12700"/>
              <a:ext cx="5974207" cy="3667125"/>
            </a:xfrm>
            <a:custGeom>
              <a:avLst/>
              <a:gdLst/>
              <a:ahLst/>
              <a:cxnLst/>
              <a:rect l="l" t="t" r="r" b="b"/>
              <a:pathLst>
                <a:path w="5974207" h="3667125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0852" y="0"/>
                  </a:lnTo>
                  <a:cubicBezTo>
                    <a:pt x="5896610" y="0"/>
                    <a:pt x="5974207" y="77343"/>
                    <a:pt x="5974207" y="172847"/>
                  </a:cubicBezTo>
                  <a:lnTo>
                    <a:pt x="5974207" y="3494278"/>
                  </a:lnTo>
                  <a:cubicBezTo>
                    <a:pt x="5974207" y="3589782"/>
                    <a:pt x="5896610" y="3667125"/>
                    <a:pt x="580085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5999607" cy="3692525"/>
            </a:xfrm>
            <a:custGeom>
              <a:avLst/>
              <a:gdLst/>
              <a:ahLst/>
              <a:cxnLst/>
              <a:rect l="l" t="t" r="r" b="b"/>
              <a:pathLst>
                <a:path w="5999607" h="3692525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552" y="0"/>
                  </a:lnTo>
                  <a:lnTo>
                    <a:pt x="5813552" y="12700"/>
                  </a:lnTo>
                  <a:lnTo>
                    <a:pt x="5813552" y="0"/>
                  </a:lnTo>
                  <a:cubicBezTo>
                    <a:pt x="5916295" y="0"/>
                    <a:pt x="5999607" y="83058"/>
                    <a:pt x="5999607" y="185547"/>
                  </a:cubicBezTo>
                  <a:lnTo>
                    <a:pt x="5986907" y="185547"/>
                  </a:lnTo>
                  <a:lnTo>
                    <a:pt x="5999607" y="185547"/>
                  </a:lnTo>
                  <a:lnTo>
                    <a:pt x="5999607" y="3506978"/>
                  </a:lnTo>
                  <a:lnTo>
                    <a:pt x="5986907" y="3506978"/>
                  </a:lnTo>
                  <a:lnTo>
                    <a:pt x="5999607" y="3506978"/>
                  </a:lnTo>
                  <a:cubicBezTo>
                    <a:pt x="5999607" y="3609467"/>
                    <a:pt x="5916295" y="3692525"/>
                    <a:pt x="5813552" y="3692525"/>
                  </a:cubicBezTo>
                  <a:lnTo>
                    <a:pt x="5813552" y="3679825"/>
                  </a:lnTo>
                  <a:lnTo>
                    <a:pt x="581355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552" y="3667125"/>
                  </a:lnTo>
                  <a:cubicBezTo>
                    <a:pt x="5902325" y="3667125"/>
                    <a:pt x="5974207" y="3595370"/>
                    <a:pt x="5974207" y="3506978"/>
                  </a:cubicBezTo>
                  <a:lnTo>
                    <a:pt x="5974207" y="185547"/>
                  </a:lnTo>
                  <a:cubicBezTo>
                    <a:pt x="5974207" y="97155"/>
                    <a:pt x="5902325" y="25400"/>
                    <a:pt x="581355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07616" y="3463826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Complexity Fear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7616" y="3991867"/>
            <a:ext cx="3825479" cy="1576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Web2 users intimidated by DeFi's technical complexity and volatility risks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5859661" y="3136255"/>
            <a:ext cx="4499819" cy="2769394"/>
            <a:chOff x="0" y="0"/>
            <a:chExt cx="5999758" cy="3692525"/>
          </a:xfrm>
        </p:grpSpPr>
        <p:sp>
          <p:nvSpPr>
            <p:cNvPr id="15" name="Freeform 15"/>
            <p:cNvSpPr/>
            <p:nvPr/>
          </p:nvSpPr>
          <p:spPr>
            <a:xfrm>
              <a:off x="12700" y="12700"/>
              <a:ext cx="5974461" cy="3667125"/>
            </a:xfrm>
            <a:custGeom>
              <a:avLst/>
              <a:gdLst/>
              <a:ahLst/>
              <a:cxnLst/>
              <a:rect l="l" t="t" r="r" b="b"/>
              <a:pathLst>
                <a:path w="5974461" h="3667125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1106" y="0"/>
                  </a:lnTo>
                  <a:cubicBezTo>
                    <a:pt x="5896864" y="0"/>
                    <a:pt x="5974461" y="77343"/>
                    <a:pt x="5974461" y="172847"/>
                  </a:cubicBezTo>
                  <a:lnTo>
                    <a:pt x="5974461" y="3494278"/>
                  </a:lnTo>
                  <a:cubicBezTo>
                    <a:pt x="5974461" y="3589782"/>
                    <a:pt x="5896864" y="3667125"/>
                    <a:pt x="5801106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5999861" cy="3692525"/>
            </a:xfrm>
            <a:custGeom>
              <a:avLst/>
              <a:gdLst/>
              <a:ahLst/>
              <a:cxnLst/>
              <a:rect l="l" t="t" r="r" b="b"/>
              <a:pathLst>
                <a:path w="5999861" h="3692525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806" y="0"/>
                  </a:lnTo>
                  <a:lnTo>
                    <a:pt x="5813806" y="12700"/>
                  </a:lnTo>
                  <a:lnTo>
                    <a:pt x="5813806" y="0"/>
                  </a:lnTo>
                  <a:cubicBezTo>
                    <a:pt x="5916549" y="0"/>
                    <a:pt x="5999861" y="83058"/>
                    <a:pt x="5999861" y="185547"/>
                  </a:cubicBezTo>
                  <a:lnTo>
                    <a:pt x="5987161" y="185547"/>
                  </a:lnTo>
                  <a:lnTo>
                    <a:pt x="5999861" y="185547"/>
                  </a:lnTo>
                  <a:lnTo>
                    <a:pt x="5999861" y="3506978"/>
                  </a:lnTo>
                  <a:lnTo>
                    <a:pt x="5987161" y="3506978"/>
                  </a:lnTo>
                  <a:lnTo>
                    <a:pt x="5999861" y="3506978"/>
                  </a:lnTo>
                  <a:cubicBezTo>
                    <a:pt x="5999861" y="3609467"/>
                    <a:pt x="5916549" y="3692525"/>
                    <a:pt x="5813806" y="3692525"/>
                  </a:cubicBezTo>
                  <a:lnTo>
                    <a:pt x="5813806" y="3679825"/>
                  </a:lnTo>
                  <a:lnTo>
                    <a:pt x="5813806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806" y="3667125"/>
                  </a:lnTo>
                  <a:cubicBezTo>
                    <a:pt x="5902579" y="3667125"/>
                    <a:pt x="5974461" y="3595370"/>
                    <a:pt x="5974461" y="3506978"/>
                  </a:cubicBezTo>
                  <a:lnTo>
                    <a:pt x="5974461" y="185547"/>
                  </a:lnTo>
                  <a:cubicBezTo>
                    <a:pt x="5974334" y="97155"/>
                    <a:pt x="5902452" y="25400"/>
                    <a:pt x="5813806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6196756" y="3463826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Trust Issues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196756" y="3991867"/>
            <a:ext cx="3825628" cy="1576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Unpredictable returns, lock-in periods, and unfamiliar protocols create hesitation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70521" y="6195120"/>
            <a:ext cx="9288959" cy="2275582"/>
            <a:chOff x="0" y="0"/>
            <a:chExt cx="12385278" cy="3034110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12359767" cy="3008757"/>
            </a:xfrm>
            <a:custGeom>
              <a:avLst/>
              <a:gdLst/>
              <a:ahLst/>
              <a:cxnLst/>
              <a:rect l="l" t="t" r="r" b="b"/>
              <a:pathLst>
                <a:path w="12359767" h="3008757">
                  <a:moveTo>
                    <a:pt x="0" y="172847"/>
                  </a:moveTo>
                  <a:cubicBezTo>
                    <a:pt x="0" y="77343"/>
                    <a:pt x="77851" y="0"/>
                    <a:pt x="173863" y="0"/>
                  </a:cubicBezTo>
                  <a:lnTo>
                    <a:pt x="12185904" y="0"/>
                  </a:lnTo>
                  <a:cubicBezTo>
                    <a:pt x="12281916" y="0"/>
                    <a:pt x="12359767" y="77343"/>
                    <a:pt x="12359767" y="172847"/>
                  </a:cubicBezTo>
                  <a:lnTo>
                    <a:pt x="12359767" y="2835910"/>
                  </a:lnTo>
                  <a:cubicBezTo>
                    <a:pt x="12359767" y="2931414"/>
                    <a:pt x="12281916" y="3008757"/>
                    <a:pt x="12185904" y="3008757"/>
                  </a:cubicBezTo>
                  <a:lnTo>
                    <a:pt x="173863" y="3008757"/>
                  </a:lnTo>
                  <a:cubicBezTo>
                    <a:pt x="77851" y="3008757"/>
                    <a:pt x="0" y="2931287"/>
                    <a:pt x="0" y="2835910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2385167" cy="3034157"/>
            </a:xfrm>
            <a:custGeom>
              <a:avLst/>
              <a:gdLst/>
              <a:ahLst/>
              <a:cxnLst/>
              <a:rect l="l" t="t" r="r" b="b"/>
              <a:pathLst>
                <a:path w="12385167" h="3034157">
                  <a:moveTo>
                    <a:pt x="0" y="185547"/>
                  </a:moveTo>
                  <a:cubicBezTo>
                    <a:pt x="0" y="82931"/>
                    <a:pt x="83693" y="0"/>
                    <a:pt x="186563" y="0"/>
                  </a:cubicBezTo>
                  <a:lnTo>
                    <a:pt x="12198604" y="0"/>
                  </a:lnTo>
                  <a:lnTo>
                    <a:pt x="12198604" y="12700"/>
                  </a:lnTo>
                  <a:lnTo>
                    <a:pt x="12198604" y="0"/>
                  </a:lnTo>
                  <a:cubicBezTo>
                    <a:pt x="12301601" y="0"/>
                    <a:pt x="12385167" y="82931"/>
                    <a:pt x="12385167" y="185547"/>
                  </a:cubicBezTo>
                  <a:lnTo>
                    <a:pt x="12372467" y="185547"/>
                  </a:lnTo>
                  <a:lnTo>
                    <a:pt x="12385167" y="185547"/>
                  </a:lnTo>
                  <a:lnTo>
                    <a:pt x="12385167" y="2848610"/>
                  </a:lnTo>
                  <a:lnTo>
                    <a:pt x="12372467" y="2848610"/>
                  </a:lnTo>
                  <a:lnTo>
                    <a:pt x="12385167" y="2848610"/>
                  </a:lnTo>
                  <a:cubicBezTo>
                    <a:pt x="12385167" y="2951099"/>
                    <a:pt x="12301474" y="3034157"/>
                    <a:pt x="12198604" y="3034157"/>
                  </a:cubicBezTo>
                  <a:lnTo>
                    <a:pt x="12198604" y="3021457"/>
                  </a:lnTo>
                  <a:lnTo>
                    <a:pt x="12198604" y="3034157"/>
                  </a:lnTo>
                  <a:lnTo>
                    <a:pt x="186563" y="3034157"/>
                  </a:lnTo>
                  <a:lnTo>
                    <a:pt x="186563" y="3021457"/>
                  </a:lnTo>
                  <a:lnTo>
                    <a:pt x="186563" y="3034157"/>
                  </a:lnTo>
                  <a:cubicBezTo>
                    <a:pt x="83693" y="3034157"/>
                    <a:pt x="0" y="2951099"/>
                    <a:pt x="0" y="2848610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848610"/>
                  </a:lnTo>
                  <a:lnTo>
                    <a:pt x="12700" y="2848610"/>
                  </a:lnTo>
                  <a:lnTo>
                    <a:pt x="25400" y="2848610"/>
                  </a:lnTo>
                  <a:cubicBezTo>
                    <a:pt x="25400" y="2937002"/>
                    <a:pt x="97536" y="3008757"/>
                    <a:pt x="186563" y="3008757"/>
                  </a:cubicBezTo>
                  <a:lnTo>
                    <a:pt x="12198604" y="3008757"/>
                  </a:lnTo>
                  <a:cubicBezTo>
                    <a:pt x="12287758" y="3008757"/>
                    <a:pt x="12359767" y="2937002"/>
                    <a:pt x="12359767" y="2848610"/>
                  </a:cubicBezTo>
                  <a:lnTo>
                    <a:pt x="12359767" y="185547"/>
                  </a:lnTo>
                  <a:cubicBezTo>
                    <a:pt x="12359894" y="97155"/>
                    <a:pt x="12287758" y="25400"/>
                    <a:pt x="12198604" y="25400"/>
                  </a:cubicBezTo>
                  <a:lnTo>
                    <a:pt x="186563" y="25400"/>
                  </a:lnTo>
                  <a:lnTo>
                    <a:pt x="186563" y="12700"/>
                  </a:lnTo>
                  <a:lnTo>
                    <a:pt x="186563" y="25400"/>
                  </a:lnTo>
                  <a:cubicBezTo>
                    <a:pt x="97536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407616" y="6522690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Access Barriers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07616" y="7050732"/>
            <a:ext cx="8614768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 fiat onramps restrict adoption in key emerging markets like India and Africa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80046" y="1920776"/>
            <a:ext cx="6858000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0046" y="3328541"/>
            <a:ext cx="30852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80046" y="3910161"/>
            <a:ext cx="5170289" cy="38100"/>
            <a:chOff x="0" y="0"/>
            <a:chExt cx="6893718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80046" y="4131023"/>
            <a:ext cx="4457728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Familiar Fixed Deposits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0046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10%+ APY with easy-to-understand savings structure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58855" y="3328541"/>
            <a:ext cx="570277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558855" y="3910161"/>
            <a:ext cx="5170289" cy="38100"/>
            <a:chOff x="0" y="0"/>
            <a:chExt cx="6893718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558855" y="4131023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Complete Liquidity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58855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Instant withdrawals, no penalties, full reward payouts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37665" y="3328541"/>
            <a:ext cx="413224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037665" y="3910161"/>
            <a:ext cx="5170289" cy="38100"/>
            <a:chOff x="0" y="0"/>
            <a:chExt cx="6893718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037665" y="4131023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Smart Optimization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37665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Automated yield optimizer reallocates funds to top protocols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80046" y="6186636"/>
            <a:ext cx="517926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04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80046" y="6768256"/>
            <a:ext cx="7909620" cy="38100"/>
            <a:chOff x="0" y="0"/>
            <a:chExt cx="10546160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546207" cy="50800"/>
            </a:xfrm>
            <a:custGeom>
              <a:avLst/>
              <a:gdLst/>
              <a:ahLst/>
              <a:cxnLst/>
              <a:rect l="l" t="t" r="r" b="b"/>
              <a:pathLst>
                <a:path w="10546207" h="50800">
                  <a:moveTo>
                    <a:pt x="0" y="0"/>
                  </a:moveTo>
                  <a:lnTo>
                    <a:pt x="10546207" y="0"/>
                  </a:lnTo>
                  <a:lnTo>
                    <a:pt x="1054620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080046" y="6989117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Lottery Rewards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80046" y="7517160"/>
            <a:ext cx="7909620" cy="589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Gamified savings funded by excess yield above 10% APY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298186" y="6186636"/>
            <a:ext cx="439399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05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98186" y="6768256"/>
            <a:ext cx="7909769" cy="38100"/>
            <a:chOff x="0" y="0"/>
            <a:chExt cx="10546358" cy="50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546334" cy="50800"/>
            </a:xfrm>
            <a:custGeom>
              <a:avLst/>
              <a:gdLst/>
              <a:ahLst/>
              <a:cxnLst/>
              <a:rect l="l" t="t" r="r" b="b"/>
              <a:pathLst>
                <a:path w="10546334" h="50800">
                  <a:moveTo>
                    <a:pt x="0" y="0"/>
                  </a:moveTo>
                  <a:lnTo>
                    <a:pt x="10546334" y="0"/>
                  </a:lnTo>
                  <a:lnTo>
                    <a:pt x="1054633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298186" y="6989117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Fiat Integration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298186" y="7517160"/>
            <a:ext cx="7909769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Direct onramp access for India, Africa, and emerging markets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1430000" y="0"/>
            <a:ext cx="6858000" cy="10290721"/>
            <a:chOff x="0" y="0"/>
            <a:chExt cx="9144000" cy="1372096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20953"/>
            </a:xfrm>
            <a:custGeom>
              <a:avLst/>
              <a:gdLst/>
              <a:ahLst/>
              <a:cxnLst/>
              <a:rect l="l" t="t" r="r" b="b"/>
              <a:pathLst>
                <a:path w="9144000" h="13720953">
                  <a:moveTo>
                    <a:pt x="0" y="0"/>
                  </a:moveTo>
                  <a:lnTo>
                    <a:pt x="9144000" y="0"/>
                  </a:lnTo>
                  <a:lnTo>
                    <a:pt x="9144000" y="13720953"/>
                  </a:lnTo>
                  <a:lnTo>
                    <a:pt x="0" y="137209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" r="-1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62335" y="806054"/>
            <a:ext cx="10367665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 Usage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62335" y="2976116"/>
            <a:ext cx="758875" cy="758875"/>
            <a:chOff x="0" y="0"/>
            <a:chExt cx="1011833" cy="1011833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2" b="-2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2200572" y="3137298"/>
            <a:ext cx="5052042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Panora Swap Aggregator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00572" y="3664595"/>
            <a:ext cx="8167092" cy="925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Panora Swap aggregates liquidity from all major Aptos DEXs delivering optimal stablecoin swap routes with minimal slippage.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62335" y="5338465"/>
            <a:ext cx="758875" cy="758875"/>
            <a:chOff x="0" y="0"/>
            <a:chExt cx="1011833" cy="1011833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2" b="-2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200572" y="5499646"/>
            <a:ext cx="3372742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Cellana Finance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00572" y="6026944"/>
            <a:ext cx="8167092" cy="3306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1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Cellana Finance offers stablecoin staking pools with ~13% APR allowing AptoSaver to provide consistent yield of 10% APY.</a:t>
            </a: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2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062335" y="7700814"/>
            <a:ext cx="758875" cy="758875"/>
            <a:chOff x="0" y="0"/>
            <a:chExt cx="1011833" cy="1011833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2" b="-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2200572" y="7861995"/>
            <a:ext cx="3372742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True Randomness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00572" y="8389292"/>
            <a:ext cx="816709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On-chain randomness API ensures unbiased, transparent lottery winner selection without manipulation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0" y="869294"/>
            <a:ext cx="18288000" cy="9214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49"/>
              </a:lnSpc>
            </a:pPr>
            <a:r>
              <a:rPr lang="en-US" sz="7200" b="1" dirty="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Demo</a:t>
            </a:r>
            <a:endParaRPr lang="en-US" sz="13800" b="1" dirty="0">
              <a:solidFill>
                <a:srgbClr val="C6BFEE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  <p:pic>
        <p:nvPicPr>
          <p:cNvPr id="6" name="AptoSaver">
            <a:hlinkClick r:id="" action="ppaction://media"/>
            <a:extLst>
              <a:ext uri="{FF2B5EF4-FFF2-40B4-BE49-F238E27FC236}">
                <a16:creationId xmlns:a16="http://schemas.microsoft.com/office/drawing/2014/main" id="{70B48DE5-5C6D-A105-2B8C-0F42565DE1C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171700" y="1790700"/>
            <a:ext cx="13944600" cy="7843838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3499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48184" y="1215777"/>
            <a:ext cx="6953250" cy="77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Competitive Landscape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43421" y="2524571"/>
            <a:ext cx="16401157" cy="4694336"/>
            <a:chOff x="0" y="0"/>
            <a:chExt cx="21868210" cy="62591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868129" cy="6259195"/>
            </a:xfrm>
            <a:custGeom>
              <a:avLst/>
              <a:gdLst/>
              <a:ahLst/>
              <a:cxnLst/>
              <a:rect l="l" t="t" r="r" b="b"/>
              <a:pathLst>
                <a:path w="21868129" h="6259195">
                  <a:moveTo>
                    <a:pt x="0" y="158115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21709887" y="0"/>
                  </a:lnTo>
                  <a:lnTo>
                    <a:pt x="21709887" y="6350"/>
                  </a:lnTo>
                  <a:lnTo>
                    <a:pt x="21709887" y="0"/>
                  </a:lnTo>
                  <a:cubicBezTo>
                    <a:pt x="21797263" y="0"/>
                    <a:pt x="21868129" y="70739"/>
                    <a:pt x="21868129" y="158115"/>
                  </a:cubicBezTo>
                  <a:lnTo>
                    <a:pt x="21861779" y="158115"/>
                  </a:lnTo>
                  <a:lnTo>
                    <a:pt x="21868129" y="158115"/>
                  </a:lnTo>
                  <a:lnTo>
                    <a:pt x="21868129" y="6101080"/>
                  </a:lnTo>
                  <a:lnTo>
                    <a:pt x="21861779" y="6101080"/>
                  </a:lnTo>
                  <a:lnTo>
                    <a:pt x="21868129" y="6101080"/>
                  </a:lnTo>
                  <a:cubicBezTo>
                    <a:pt x="21868129" y="6188329"/>
                    <a:pt x="21797263" y="6259195"/>
                    <a:pt x="21709887" y="6259195"/>
                  </a:cubicBezTo>
                  <a:lnTo>
                    <a:pt x="21709887" y="6252845"/>
                  </a:lnTo>
                  <a:lnTo>
                    <a:pt x="21709887" y="6259195"/>
                  </a:lnTo>
                  <a:lnTo>
                    <a:pt x="158242" y="6259195"/>
                  </a:lnTo>
                  <a:lnTo>
                    <a:pt x="158242" y="6252845"/>
                  </a:lnTo>
                  <a:lnTo>
                    <a:pt x="158242" y="6259195"/>
                  </a:lnTo>
                  <a:cubicBezTo>
                    <a:pt x="70866" y="6259068"/>
                    <a:pt x="0" y="6188329"/>
                    <a:pt x="0" y="610108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6101080"/>
                  </a:lnTo>
                  <a:lnTo>
                    <a:pt x="6350" y="6101080"/>
                  </a:lnTo>
                  <a:lnTo>
                    <a:pt x="12700" y="6101080"/>
                  </a:lnTo>
                  <a:cubicBezTo>
                    <a:pt x="12700" y="6181344"/>
                    <a:pt x="77851" y="6246495"/>
                    <a:pt x="158242" y="6246495"/>
                  </a:cubicBezTo>
                  <a:lnTo>
                    <a:pt x="21709887" y="6246495"/>
                  </a:lnTo>
                  <a:cubicBezTo>
                    <a:pt x="21790278" y="6246495"/>
                    <a:pt x="21855429" y="6181344"/>
                    <a:pt x="21855429" y="6101080"/>
                  </a:cubicBezTo>
                  <a:lnTo>
                    <a:pt x="21855429" y="158115"/>
                  </a:lnTo>
                  <a:cubicBezTo>
                    <a:pt x="21855429" y="77851"/>
                    <a:pt x="21790278" y="12700"/>
                    <a:pt x="21709887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57709" y="2538859"/>
            <a:ext cx="16372582" cy="777628"/>
            <a:chOff x="0" y="0"/>
            <a:chExt cx="21830110" cy="10368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228874" y="2644229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Platform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508152" y="2644229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Yield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3966" y="2644229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Lock-in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1977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Lottery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8445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Fiat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34913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Chain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313819" y="2644229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Web2 Friendly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57709" y="3316486"/>
            <a:ext cx="16372582" cy="777628"/>
            <a:chOff x="0" y="0"/>
            <a:chExt cx="21830110" cy="103683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28874" y="3421856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Traditional Banks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508152" y="3421856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4-8%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63966" y="3421856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1977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38445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4913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313819" y="3421856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4CAF50"/>
                </a:solidFill>
                <a:latin typeface="Mukta Light"/>
                <a:ea typeface="Mukta Light"/>
                <a:cs typeface="Mukta Light"/>
                <a:sym typeface="Mukta Light"/>
              </a:rPr>
              <a:t>High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57709" y="4094112"/>
            <a:ext cx="16372582" cy="777627"/>
            <a:chOff x="0" y="0"/>
            <a:chExt cx="21830110" cy="10368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228874" y="4199484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ZebPay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508152" y="419948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8.5%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963966" y="419948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41977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38445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34913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5313819" y="4199484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957709" y="4871740"/>
            <a:ext cx="16372582" cy="777628"/>
            <a:chOff x="0" y="0"/>
            <a:chExt cx="21830110" cy="103683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38" name="TextBox 38"/>
          <p:cNvSpPr txBox="1"/>
          <p:nvPr/>
        </p:nvSpPr>
        <p:spPr>
          <a:xfrm>
            <a:off x="1228874" y="4977110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Nexo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508152" y="4977110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15%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963966" y="4977110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41977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38445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34913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5313819" y="4977110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957709" y="5649366"/>
            <a:ext cx="16372582" cy="777628"/>
            <a:chOff x="0" y="0"/>
            <a:chExt cx="21830110" cy="1036837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47" name="TextBox 47"/>
          <p:cNvSpPr txBox="1"/>
          <p:nvPr/>
        </p:nvSpPr>
        <p:spPr>
          <a:xfrm>
            <a:off x="1228874" y="5754737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PoolTogether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4508152" y="5754737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Variable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6963966" y="5754737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941977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38445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34913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Ethereum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5313819" y="5754737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44336"/>
                </a:solidFill>
                <a:latin typeface="Mukta Light"/>
                <a:ea typeface="Mukta Light"/>
                <a:cs typeface="Mukta Light"/>
                <a:sym typeface="Mukta Light"/>
              </a:rPr>
              <a:t>Low</a:t>
            </a:r>
          </a:p>
        </p:txBody>
      </p:sp>
      <p:grpSp>
        <p:nvGrpSpPr>
          <p:cNvPr id="54" name="Group 54"/>
          <p:cNvGrpSpPr/>
          <p:nvPr/>
        </p:nvGrpSpPr>
        <p:grpSpPr>
          <a:xfrm>
            <a:off x="957709" y="6426994"/>
            <a:ext cx="16372582" cy="777628"/>
            <a:chOff x="0" y="0"/>
            <a:chExt cx="21830110" cy="1036837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56" name="TextBox 56"/>
          <p:cNvSpPr txBox="1"/>
          <p:nvPr/>
        </p:nvSpPr>
        <p:spPr>
          <a:xfrm>
            <a:off x="1228874" y="6532364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AptoSaver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508152" y="653236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10%+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6963966" y="653236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No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941977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138445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334913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5313819" y="6532364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High</a:t>
            </a:r>
          </a:p>
        </p:txBody>
      </p:sp>
      <p:grpSp>
        <p:nvGrpSpPr>
          <p:cNvPr id="63" name="Group 63"/>
          <p:cNvGrpSpPr/>
          <p:nvPr/>
        </p:nvGrpSpPr>
        <p:grpSpPr>
          <a:xfrm>
            <a:off x="943421" y="7514184"/>
            <a:ext cx="16401157" cy="1542604"/>
            <a:chOff x="0" y="0"/>
            <a:chExt cx="21868210" cy="2056805"/>
          </a:xfrm>
        </p:grpSpPr>
        <p:sp>
          <p:nvSpPr>
            <p:cNvPr id="64" name="Freeform 64"/>
            <p:cNvSpPr/>
            <p:nvPr/>
          </p:nvSpPr>
          <p:spPr>
            <a:xfrm>
              <a:off x="6350" y="6350"/>
              <a:ext cx="21855430" cy="2044192"/>
            </a:xfrm>
            <a:custGeom>
              <a:avLst/>
              <a:gdLst/>
              <a:ahLst/>
              <a:cxnLst/>
              <a:rect l="l" t="t" r="r" b="b"/>
              <a:pathLst>
                <a:path w="21855430" h="2044192">
                  <a:moveTo>
                    <a:pt x="0" y="151765"/>
                  </a:moveTo>
                  <a:cubicBezTo>
                    <a:pt x="0" y="67945"/>
                    <a:pt x="68326" y="0"/>
                    <a:pt x="152527" y="0"/>
                  </a:cubicBezTo>
                  <a:lnTo>
                    <a:pt x="21702903" y="0"/>
                  </a:lnTo>
                  <a:cubicBezTo>
                    <a:pt x="21787231" y="0"/>
                    <a:pt x="21855430" y="67945"/>
                    <a:pt x="21855430" y="151765"/>
                  </a:cubicBezTo>
                  <a:lnTo>
                    <a:pt x="21855430" y="1892427"/>
                  </a:lnTo>
                  <a:cubicBezTo>
                    <a:pt x="21855430" y="1976247"/>
                    <a:pt x="21787104" y="2044192"/>
                    <a:pt x="21702903" y="2044192"/>
                  </a:cubicBezTo>
                  <a:lnTo>
                    <a:pt x="152527" y="2044192"/>
                  </a:lnTo>
                  <a:cubicBezTo>
                    <a:pt x="68326" y="2044065"/>
                    <a:pt x="0" y="1976120"/>
                    <a:pt x="0" y="1892427"/>
                  </a:cubicBezTo>
                  <a:close/>
                </a:path>
              </a:pathLst>
            </a:custGeom>
            <a:solidFill>
              <a:srgbClr val="A95B95"/>
            </a:solidFill>
          </p:spPr>
        </p:sp>
        <p:sp>
          <p:nvSpPr>
            <p:cNvPr id="65" name="Freeform 65"/>
            <p:cNvSpPr/>
            <p:nvPr/>
          </p:nvSpPr>
          <p:spPr>
            <a:xfrm>
              <a:off x="0" y="0"/>
              <a:ext cx="21868130" cy="2056892"/>
            </a:xfrm>
            <a:custGeom>
              <a:avLst/>
              <a:gdLst/>
              <a:ahLst/>
              <a:cxnLst/>
              <a:rect l="l" t="t" r="r" b="b"/>
              <a:pathLst>
                <a:path w="21868130" h="2056892">
                  <a:moveTo>
                    <a:pt x="0" y="158115"/>
                  </a:moveTo>
                  <a:cubicBezTo>
                    <a:pt x="0" y="70739"/>
                    <a:pt x="71247" y="0"/>
                    <a:pt x="158877" y="0"/>
                  </a:cubicBezTo>
                  <a:lnTo>
                    <a:pt x="21709253" y="0"/>
                  </a:lnTo>
                  <a:lnTo>
                    <a:pt x="21709253" y="6350"/>
                  </a:lnTo>
                  <a:lnTo>
                    <a:pt x="21709253" y="0"/>
                  </a:lnTo>
                  <a:cubicBezTo>
                    <a:pt x="21797011" y="0"/>
                    <a:pt x="21868130" y="70739"/>
                    <a:pt x="21868130" y="158115"/>
                  </a:cubicBezTo>
                  <a:lnTo>
                    <a:pt x="21861780" y="158115"/>
                  </a:lnTo>
                  <a:lnTo>
                    <a:pt x="21868130" y="158115"/>
                  </a:lnTo>
                  <a:lnTo>
                    <a:pt x="21868130" y="1898777"/>
                  </a:lnTo>
                  <a:lnTo>
                    <a:pt x="21861780" y="1898777"/>
                  </a:lnTo>
                  <a:lnTo>
                    <a:pt x="21868130" y="1898777"/>
                  </a:lnTo>
                  <a:cubicBezTo>
                    <a:pt x="21868130" y="1986153"/>
                    <a:pt x="21796883" y="2056892"/>
                    <a:pt x="21709253" y="2056892"/>
                  </a:cubicBezTo>
                  <a:lnTo>
                    <a:pt x="21709253" y="2050542"/>
                  </a:lnTo>
                  <a:lnTo>
                    <a:pt x="21709253" y="2056892"/>
                  </a:lnTo>
                  <a:lnTo>
                    <a:pt x="158877" y="2056892"/>
                  </a:lnTo>
                  <a:lnTo>
                    <a:pt x="158877" y="2050542"/>
                  </a:lnTo>
                  <a:lnTo>
                    <a:pt x="158877" y="2056892"/>
                  </a:lnTo>
                  <a:cubicBezTo>
                    <a:pt x="71247" y="2056765"/>
                    <a:pt x="0" y="1986026"/>
                    <a:pt x="0" y="1898777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1898777"/>
                  </a:lnTo>
                  <a:lnTo>
                    <a:pt x="6350" y="1898777"/>
                  </a:lnTo>
                  <a:lnTo>
                    <a:pt x="12700" y="1898777"/>
                  </a:lnTo>
                  <a:cubicBezTo>
                    <a:pt x="12700" y="1979041"/>
                    <a:pt x="78105" y="2044192"/>
                    <a:pt x="158877" y="2044192"/>
                  </a:cubicBezTo>
                  <a:lnTo>
                    <a:pt x="21709253" y="2044192"/>
                  </a:lnTo>
                  <a:cubicBezTo>
                    <a:pt x="21790025" y="2044192"/>
                    <a:pt x="21855430" y="1979041"/>
                    <a:pt x="21855430" y="1898777"/>
                  </a:cubicBezTo>
                  <a:lnTo>
                    <a:pt x="21855430" y="158115"/>
                  </a:lnTo>
                  <a:cubicBezTo>
                    <a:pt x="21855430" y="77851"/>
                    <a:pt x="21790025" y="12700"/>
                    <a:pt x="21709253" y="12700"/>
                  </a:cubicBezTo>
                  <a:lnTo>
                    <a:pt x="158877" y="12700"/>
                  </a:lnTo>
                  <a:lnTo>
                    <a:pt x="158877" y="6350"/>
                  </a:lnTo>
                  <a:lnTo>
                    <a:pt x="158877" y="12700"/>
                  </a:lnTo>
                  <a:cubicBezTo>
                    <a:pt x="78105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C274AE"/>
            </a:solidFill>
          </p:spPr>
        </p:sp>
      </p:grpSp>
      <p:sp>
        <p:nvSpPr>
          <p:cNvPr id="66" name="TextBox 66"/>
          <p:cNvSpPr txBox="1"/>
          <p:nvPr/>
        </p:nvSpPr>
        <p:spPr>
          <a:xfrm>
            <a:off x="1228576" y="7780287"/>
            <a:ext cx="3010495" cy="395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1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Unique Position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228576" y="8271421"/>
            <a:ext cx="15830847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Only platform combining fixed deposit familiarity with DeFi yields, complete liquidity, and emerging market access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261</Words>
  <Application>Microsoft Office PowerPoint</Application>
  <PresentationFormat>Custom</PresentationFormat>
  <Paragraphs>84</Paragraphs>
  <Slides>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Prompt Medium</vt:lpstr>
      <vt:lpstr>Mukta Light</vt:lpstr>
      <vt:lpstr>Mukta Bold</vt:lpstr>
      <vt:lpstr>Prompt Light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AptoSaver</dc:title>
  <cp:lastModifiedBy>Lokeshwaran Boopathy</cp:lastModifiedBy>
  <cp:revision>4</cp:revision>
  <dcterms:created xsi:type="dcterms:W3CDTF">2006-08-16T00:00:00Z</dcterms:created>
  <dcterms:modified xsi:type="dcterms:W3CDTF">2025-09-25T04:52:03Z</dcterms:modified>
  <dc:identifier>DAGz6nRD8SA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4de43ec-192a-49eb-8e54-baeb8c71bbbe_Enabled">
    <vt:lpwstr>true</vt:lpwstr>
  </property>
  <property fmtid="{D5CDD505-2E9C-101B-9397-08002B2CF9AE}" pid="3" name="MSIP_Label_a4de43ec-192a-49eb-8e54-baeb8c71bbbe_SetDate">
    <vt:lpwstr>2025-09-25T02:15:24Z</vt:lpwstr>
  </property>
  <property fmtid="{D5CDD505-2E9C-101B-9397-08002B2CF9AE}" pid="4" name="MSIP_Label_a4de43ec-192a-49eb-8e54-baeb8c71bbbe_Method">
    <vt:lpwstr>Standard</vt:lpwstr>
  </property>
  <property fmtid="{D5CDD505-2E9C-101B-9397-08002B2CF9AE}" pid="5" name="MSIP_Label_a4de43ec-192a-49eb-8e54-baeb8c71bbbe_Name">
    <vt:lpwstr>Confidential – Oracle Internal</vt:lpwstr>
  </property>
  <property fmtid="{D5CDD505-2E9C-101B-9397-08002B2CF9AE}" pid="6" name="MSIP_Label_a4de43ec-192a-49eb-8e54-baeb8c71bbbe_SiteId">
    <vt:lpwstr>4e2c6054-71cb-48f1-bd6c-3a9705aca71b</vt:lpwstr>
  </property>
  <property fmtid="{D5CDD505-2E9C-101B-9397-08002B2CF9AE}" pid="7" name="MSIP_Label_a4de43ec-192a-49eb-8e54-baeb8c71bbbe_ActionId">
    <vt:lpwstr>a5816283-5865-4b25-86f1-39c8f1ba1b0c</vt:lpwstr>
  </property>
  <property fmtid="{D5CDD505-2E9C-101B-9397-08002B2CF9AE}" pid="8" name="MSIP_Label_a4de43ec-192a-49eb-8e54-baeb8c71bb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Confidential – Oracle Internal</vt:lpwstr>
  </property>
</Properties>
</file>

<file path=docProps/thumbnail.jpeg>
</file>